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7" d="100"/>
          <a:sy n="167" d="100"/>
        </p:scale>
        <p:origin x="-76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E6D98-54F6-4D2F-A95E-115D849EF57E}" type="datetimeFigureOut">
              <a:rPr lang="en-GB" smtClean="0"/>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5097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E6D98-54F6-4D2F-A95E-115D849EF57E}" type="datetimeFigureOut">
              <a:rPr lang="en-GB" smtClean="0"/>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84776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E6D98-54F6-4D2F-A95E-115D849EF57E}" type="datetimeFigureOut">
              <a:rPr lang="en-GB" smtClean="0"/>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62503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E6D98-54F6-4D2F-A95E-115D849EF57E}" type="datetimeFigureOut">
              <a:rPr lang="en-GB" smtClean="0"/>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241025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E6D98-54F6-4D2F-A95E-115D849EF57E}" type="datetimeFigureOut">
              <a:rPr lang="en-GB" smtClean="0"/>
              <a:t>15/05/2014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87341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E6D98-54F6-4D2F-A95E-115D849EF57E}" type="datetimeFigureOut">
              <a:rPr lang="en-GB" smtClean="0"/>
              <a:t>15/05/2014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205859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E6D98-54F6-4D2F-A95E-115D849EF57E}" type="datetimeFigureOut">
              <a:rPr lang="en-GB" smtClean="0"/>
              <a:t>15/05/2014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124385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E6D98-54F6-4D2F-A95E-115D849EF57E}" type="datetimeFigureOut">
              <a:rPr lang="en-GB" smtClean="0"/>
              <a:t>15/05/2014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384591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E6D98-54F6-4D2F-A95E-115D849EF57E}" type="datetimeFigureOut">
              <a:rPr lang="en-GB" smtClean="0"/>
              <a:t>15/05/2014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128114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E6D98-54F6-4D2F-A95E-115D849EF57E}" type="datetimeFigureOut">
              <a:rPr lang="en-GB" smtClean="0"/>
              <a:t>15/05/2014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265918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E6D98-54F6-4D2F-A95E-115D849EF57E}" type="datetimeFigureOut">
              <a:rPr lang="en-GB" smtClean="0"/>
              <a:t>15/05/2014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84D77-7198-49C6-A831-46034566D6EC}" type="slidenum">
              <a:rPr lang="en-GB" smtClean="0"/>
              <a:t>‹#›</a:t>
            </a:fld>
            <a:endParaRPr lang="en-GB"/>
          </a:p>
        </p:txBody>
      </p:sp>
    </p:spTree>
    <p:extLst>
      <p:ext uri="{BB962C8B-B14F-4D97-AF65-F5344CB8AC3E}">
        <p14:creationId xmlns:p14="http://schemas.microsoft.com/office/powerpoint/2010/main" val="895614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7E6D98-54F6-4D2F-A95E-115D849EF57E}" type="datetimeFigureOut">
              <a:rPr lang="en-GB" smtClean="0"/>
              <a:t>15/05/2014</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784D77-7198-49C6-A831-46034566D6EC}" type="slidenum">
              <a:rPr lang="en-GB" smtClean="0"/>
              <a:t>‹#›</a:t>
            </a:fld>
            <a:endParaRPr lang="en-GB"/>
          </a:p>
        </p:txBody>
      </p:sp>
    </p:spTree>
    <p:extLst>
      <p:ext uri="{BB962C8B-B14F-4D97-AF65-F5344CB8AC3E}">
        <p14:creationId xmlns:p14="http://schemas.microsoft.com/office/powerpoint/2010/main" val="152728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 1</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6968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 followed those conventions</a:t>
            </a:r>
            <a:endParaRPr lang="en-GB"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GB" dirty="0"/>
              <a:t>Big picture to attract attention</a:t>
            </a:r>
          </a:p>
          <a:p>
            <a:pPr marL="285750" indent="-285750">
              <a:buFont typeface="Arial" panose="020B0604020202020204" pitchFamily="34" charset="0"/>
              <a:buChar char="•"/>
            </a:pPr>
            <a:r>
              <a:rPr lang="en-GB" dirty="0"/>
              <a:t>Quote or title of article</a:t>
            </a:r>
          </a:p>
          <a:p>
            <a:pPr marL="285750" indent="-285750">
              <a:buFont typeface="Arial" panose="020B0604020202020204" pitchFamily="34" charset="0"/>
              <a:buChar char="•"/>
            </a:pPr>
            <a:r>
              <a:rPr lang="en-GB" dirty="0"/>
              <a:t>Text (obviously</a:t>
            </a:r>
            <a:r>
              <a:rPr lang="en-GB" dirty="0" smtClean="0"/>
              <a:t>)</a:t>
            </a:r>
          </a:p>
          <a:p>
            <a:pPr marL="285750" indent="-285750">
              <a:buFont typeface="Arial" panose="020B0604020202020204" pitchFamily="34" charset="0"/>
              <a:buChar char="•"/>
            </a:pPr>
            <a:endParaRPr lang="en-GB" dirty="0"/>
          </a:p>
          <a:p>
            <a:r>
              <a:rPr lang="en-GB" b="1" dirty="0" smtClean="0"/>
              <a:t>I don’t have:</a:t>
            </a:r>
            <a:endParaRPr lang="en-GB" b="1" dirty="0"/>
          </a:p>
          <a:p>
            <a:pPr marL="285750" indent="-285750">
              <a:buFont typeface="Arial" panose="020B0604020202020204" pitchFamily="34" charset="0"/>
              <a:buChar char="•"/>
            </a:pPr>
            <a:r>
              <a:rPr lang="en-GB" dirty="0"/>
              <a:t>Small description of article</a:t>
            </a:r>
          </a:p>
          <a:p>
            <a:endParaRPr lang="en-GB" dirty="0"/>
          </a:p>
        </p:txBody>
      </p:sp>
      <p:pic>
        <p:nvPicPr>
          <p:cNvPr id="5" name="Picture 5" descr="E:\College\Media AS\Magazine Coursework\JPEG's\Double Page Sprea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391402">
            <a:off x="3760207" y="705294"/>
            <a:ext cx="5133340" cy="36314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131840" y="1203598"/>
            <a:ext cx="3195037" cy="72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92786" y="1131590"/>
            <a:ext cx="1087126" cy="43204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45146" y="1781257"/>
            <a:ext cx="1609677" cy="180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218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250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400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550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my audience thinks:</a:t>
            </a:r>
            <a:endParaRPr lang="en-GB" dirty="0"/>
          </a:p>
        </p:txBody>
      </p:sp>
      <p:sp>
        <p:nvSpPr>
          <p:cNvPr id="4" name="Text Placeholder 3"/>
          <p:cNvSpPr>
            <a:spLocks noGrp="1"/>
          </p:cNvSpPr>
          <p:nvPr>
            <p:ph type="body" sz="half" idx="2"/>
          </p:nvPr>
        </p:nvSpPr>
        <p:spPr>
          <a:xfrm>
            <a:off x="2843808" y="1062143"/>
            <a:ext cx="3008313" cy="3518297"/>
          </a:xfrm>
        </p:spPr>
        <p:txBody>
          <a:bodyPr/>
          <a:lstStyle/>
          <a:p>
            <a:r>
              <a:rPr lang="en-GB" dirty="0" smtClean="0"/>
              <a:t>Most of the people who have seen my magazine and are the target demographic for it say that my magazine looks like something that would belong in a shop and that it looks professional, that could be because I followed most of the conventions of magazine design. </a:t>
            </a:r>
            <a:endParaRPr lang="en-GB" dirty="0"/>
          </a:p>
        </p:txBody>
      </p:sp>
    </p:spTree>
    <p:extLst>
      <p:ext uri="{BB962C8B-B14F-4D97-AF65-F5344CB8AC3E}">
        <p14:creationId xmlns:p14="http://schemas.microsoft.com/office/powerpoint/2010/main" val="41161013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qJH6ZPSfyUM/Tl5AFTMu64I/AAAAAAAAAFc/PqJb4fiJyQg/s1600/93NME11034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2515">
            <a:off x="323527" y="322403"/>
            <a:ext cx="1791673"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_V3SA11QD2lU/TTcQUAGDY4I/AAAAAAAAAK8/6PmHoMrx9uc/s1600/nme+22+ja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2083">
            <a:off x="2114395" y="120421"/>
            <a:ext cx="2300287" cy="28574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ianasarkova.files.wordpress.com/2010/02/qmagazinefron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9080">
            <a:off x="541765" y="2431740"/>
            <a:ext cx="1985100" cy="2609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0174">
            <a:off x="2637591" y="2117905"/>
            <a:ext cx="2103884" cy="2975978"/>
          </a:xfrm>
          <a:prstGeom prst="rect">
            <a:avLst/>
          </a:prstGeom>
        </p:spPr>
      </p:pic>
      <p:sp>
        <p:nvSpPr>
          <p:cNvPr id="9" name="TextBox 8"/>
          <p:cNvSpPr txBox="1"/>
          <p:nvPr/>
        </p:nvSpPr>
        <p:spPr>
          <a:xfrm>
            <a:off x="5004048" y="483518"/>
            <a:ext cx="3960440" cy="3754874"/>
          </a:xfrm>
          <a:prstGeom prst="rect">
            <a:avLst/>
          </a:prstGeom>
          <a:noFill/>
        </p:spPr>
        <p:txBody>
          <a:bodyPr wrap="square" rtlCol="0">
            <a:spAutoFit/>
          </a:bodyPr>
          <a:lstStyle/>
          <a:p>
            <a:r>
              <a:rPr lang="en-GB" sz="1400" dirty="0" smtClean="0"/>
              <a:t>My magazine doesn’t look too out of place when compared to real publications. This may just be because it’s mine but other people have commented on it saying that it looks professional. </a:t>
            </a:r>
          </a:p>
          <a:p>
            <a:endParaRPr lang="en-GB" sz="1400" dirty="0"/>
          </a:p>
          <a:p>
            <a:r>
              <a:rPr lang="en-GB" sz="1400" dirty="0" smtClean="0"/>
              <a:t>This is mostly because of the high quality of photography used in my magazine cover.  I have also followed other conventions of magazines such as the left thirds rule, which exists because of the way magazines are stacked in shops with half the cover hidden by another magazine. </a:t>
            </a:r>
          </a:p>
          <a:p>
            <a:endParaRPr lang="en-GB" sz="1400" dirty="0" smtClean="0"/>
          </a:p>
          <a:p>
            <a:r>
              <a:rPr lang="en-GB" sz="1400" dirty="0" smtClean="0"/>
              <a:t>What  haven’t done is I haven’t used bright </a:t>
            </a:r>
            <a:r>
              <a:rPr lang="en-GB" sz="1400" dirty="0" err="1" smtClean="0"/>
              <a:t>colors</a:t>
            </a:r>
            <a:r>
              <a:rPr lang="en-GB" sz="1400" dirty="0" smtClean="0"/>
              <a:t> to attract audiences as I wanted a dark, mysterious look to it. I also haven’t put on any smaller </a:t>
            </a:r>
            <a:r>
              <a:rPr lang="en-GB" sz="1400" dirty="0" err="1" smtClean="0"/>
              <a:t>coverlines</a:t>
            </a:r>
            <a:r>
              <a:rPr lang="en-GB" sz="1400" dirty="0" smtClean="0"/>
              <a:t> as I ran out of ideas pretty quickly. </a:t>
            </a:r>
          </a:p>
          <a:p>
            <a:endParaRPr lang="en-GB" sz="1400" dirty="0"/>
          </a:p>
        </p:txBody>
      </p:sp>
    </p:spTree>
    <p:extLst>
      <p:ext uri="{BB962C8B-B14F-4D97-AF65-F5344CB8AC3E}">
        <p14:creationId xmlns:p14="http://schemas.microsoft.com/office/powerpoint/2010/main" val="2271753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9"/>
                                          </p:stCondLst>
                                        </p:cTn>
                                        <p:tgtEl>
                                          <p:spTgt spid="1028"/>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500"/>
                                  </p:stCondLst>
                                  <p:childTnLst>
                                    <p:set>
                                      <p:cBhvr>
                                        <p:cTn id="12" dur="1" fill="hold">
                                          <p:stCondLst>
                                            <p:cond delay="9"/>
                                          </p:stCondLst>
                                        </p:cTn>
                                        <p:tgtEl>
                                          <p:spTgt spid="1030"/>
                                        </p:tgtEl>
                                        <p:attrNameLst>
                                          <p:attrName>style.visibility</p:attrName>
                                        </p:attrNameLst>
                                      </p:cBhvr>
                                      <p:to>
                                        <p:strVal val="visible"/>
                                      </p:to>
                                    </p:set>
                                  </p:childTnLst>
                                </p:cTn>
                              </p:par>
                            </p:childTnLst>
                          </p:cTn>
                        </p:par>
                        <p:par>
                          <p:cTn id="13" fill="hold">
                            <p:stCondLst>
                              <p:cond delay="102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2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1600" dirty="0" smtClean="0"/>
              <a:t>Slightly more in depth “analysis” of some conventions used in popular music magazines</a:t>
            </a:r>
            <a:endParaRPr lang="en-GB" sz="1600" dirty="0"/>
          </a:p>
        </p:txBody>
      </p:sp>
      <p:sp>
        <p:nvSpPr>
          <p:cNvPr id="6" name="Text Placeholder 5"/>
          <p:cNvSpPr>
            <a:spLocks noGrp="1"/>
          </p:cNvSpPr>
          <p:nvPr>
            <p:ph type="body" sz="half" idx="2"/>
          </p:nvPr>
        </p:nvSpPr>
        <p:spPr/>
        <p:txBody>
          <a:bodyPr>
            <a:normAutofit/>
          </a:bodyPr>
          <a:lstStyle/>
          <a:p>
            <a:pPr marL="285750" indent="-285750">
              <a:buFont typeface="Arial" pitchFamily="34" charset="0"/>
              <a:buChar char="•"/>
            </a:pPr>
            <a:r>
              <a:rPr lang="en-GB" sz="1600" dirty="0" smtClean="0"/>
              <a:t>High quality photography</a:t>
            </a:r>
          </a:p>
          <a:p>
            <a:pPr marL="285750" indent="-285750">
              <a:buFont typeface="Arial" pitchFamily="34" charset="0"/>
              <a:buChar char="•"/>
            </a:pPr>
            <a:r>
              <a:rPr lang="en-GB" sz="1600" dirty="0" smtClean="0"/>
              <a:t>Many </a:t>
            </a:r>
            <a:r>
              <a:rPr lang="en-GB" sz="1600" dirty="0" err="1" smtClean="0"/>
              <a:t>coverlines</a:t>
            </a:r>
            <a:r>
              <a:rPr lang="en-GB" sz="1600" dirty="0" smtClean="0"/>
              <a:t> </a:t>
            </a:r>
          </a:p>
          <a:p>
            <a:pPr marL="285750" indent="-285750">
              <a:buFont typeface="Arial" pitchFamily="34" charset="0"/>
              <a:buChar char="•"/>
            </a:pPr>
            <a:r>
              <a:rPr lang="en-GB" sz="1600" dirty="0" smtClean="0"/>
              <a:t>Special features</a:t>
            </a:r>
          </a:p>
          <a:p>
            <a:pPr marL="285750" indent="-285750">
              <a:buFont typeface="Arial" pitchFamily="34" charset="0"/>
              <a:buChar char="•"/>
            </a:pPr>
            <a:r>
              <a:rPr lang="en-GB" sz="1600" dirty="0" smtClean="0"/>
              <a:t>Contrasting </a:t>
            </a:r>
            <a:r>
              <a:rPr lang="en-GB" sz="1600" dirty="0" err="1" smtClean="0"/>
              <a:t>colors</a:t>
            </a:r>
            <a:endParaRPr lang="en-GB" sz="1600" dirty="0" smtClean="0"/>
          </a:p>
          <a:p>
            <a:pPr marL="285750" indent="-285750">
              <a:buFont typeface="Arial" pitchFamily="34" charset="0"/>
              <a:buChar char="•"/>
            </a:pPr>
            <a:r>
              <a:rPr lang="en-GB" sz="1600" dirty="0" smtClean="0"/>
              <a:t>Bands that everyone knows</a:t>
            </a:r>
          </a:p>
          <a:p>
            <a:pPr marL="285750" indent="-285750">
              <a:buFont typeface="Arial" pitchFamily="34" charset="0"/>
              <a:buChar char="•"/>
            </a:pPr>
            <a:r>
              <a:rPr lang="en-GB" sz="1600" dirty="0" smtClean="0"/>
              <a:t>Main picture relates to main </a:t>
            </a:r>
            <a:r>
              <a:rPr lang="en-GB" sz="1600" dirty="0" err="1" smtClean="0"/>
              <a:t>coverline</a:t>
            </a:r>
            <a:endParaRPr lang="en-GB" sz="1600" dirty="0" smtClean="0"/>
          </a:p>
          <a:p>
            <a:pPr marL="285750" indent="-285750">
              <a:buFont typeface="Arial" pitchFamily="34" charset="0"/>
              <a:buChar char="•"/>
            </a:pPr>
            <a:endParaRPr lang="en-GB" sz="1600" dirty="0"/>
          </a:p>
        </p:txBody>
      </p:sp>
      <p:pic>
        <p:nvPicPr>
          <p:cNvPr id="7" name="Picture 4" descr="http://1.bp.blogspot.com/_V3SA11QD2lU/TTcQUAGDY4I/AAAAAAAAAK8/6PmHoMrx9uc/s1600/nme+22+jan.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212083">
            <a:off x="4591868" y="308458"/>
            <a:ext cx="3533496" cy="438943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59832" y="1275606"/>
            <a:ext cx="1512168" cy="6480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75756" y="1575217"/>
            <a:ext cx="2466274" cy="214866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2375756" y="1575217"/>
            <a:ext cx="2124236" cy="492477"/>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2375756" y="1575217"/>
            <a:ext cx="3276364" cy="2004645"/>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2375756" y="1579290"/>
            <a:ext cx="4932548" cy="1568524"/>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V="1">
            <a:off x="2408007" y="813343"/>
            <a:ext cx="2786152" cy="761873"/>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2375756" y="1491630"/>
            <a:ext cx="4716524" cy="36004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2515073" y="2031651"/>
            <a:ext cx="1984919" cy="107975"/>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28156" y="2133675"/>
            <a:ext cx="2313874" cy="1590203"/>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80031" y="2496728"/>
            <a:ext cx="3408193" cy="165919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203848" y="1923678"/>
            <a:ext cx="2808312" cy="7920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191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60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200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350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350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350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350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350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475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600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600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725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850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my magazine follows those conventions</a:t>
            </a:r>
            <a:endParaRPr lang="en-GB"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GB" sz="1600" dirty="0" smtClean="0"/>
              <a:t>High quality photography</a:t>
            </a:r>
          </a:p>
          <a:p>
            <a:pPr marL="285750" indent="-285750">
              <a:buFont typeface="Arial" pitchFamily="34" charset="0"/>
              <a:buChar char="•"/>
            </a:pPr>
            <a:r>
              <a:rPr lang="en-GB" sz="1600" dirty="0" smtClean="0"/>
              <a:t>Main picture relates to main </a:t>
            </a:r>
            <a:r>
              <a:rPr lang="en-GB" sz="1600" dirty="0" err="1" smtClean="0"/>
              <a:t>coverline</a:t>
            </a:r>
            <a:endParaRPr lang="en-GB" sz="1600" dirty="0" smtClean="0"/>
          </a:p>
          <a:p>
            <a:pPr marL="285750" indent="-285750">
              <a:buFont typeface="Arial" pitchFamily="34" charset="0"/>
              <a:buChar char="•"/>
            </a:pPr>
            <a:r>
              <a:rPr lang="en-GB" sz="1600" dirty="0" smtClean="0"/>
              <a:t>Special features</a:t>
            </a:r>
          </a:p>
          <a:p>
            <a:pPr marL="285750" indent="-285750">
              <a:buFont typeface="Arial" pitchFamily="34" charset="0"/>
              <a:buChar char="•"/>
            </a:pPr>
            <a:endParaRPr lang="en-GB" sz="1600" dirty="0"/>
          </a:p>
          <a:p>
            <a:r>
              <a:rPr lang="en-GB" sz="1600" dirty="0" smtClean="0"/>
              <a:t>My magazine does not follow all of the conventions that NME used. Mostly the use of many </a:t>
            </a:r>
            <a:r>
              <a:rPr lang="en-GB" sz="1600" dirty="0" err="1" smtClean="0"/>
              <a:t>coverlines</a:t>
            </a:r>
            <a:r>
              <a:rPr lang="en-GB" sz="1600" dirty="0" smtClean="0"/>
              <a:t> and many contrasting </a:t>
            </a:r>
            <a:r>
              <a:rPr lang="en-GB" sz="1600" dirty="0" err="1" smtClean="0"/>
              <a:t>colors</a:t>
            </a:r>
            <a:r>
              <a:rPr lang="en-GB" sz="1600" dirty="0" smtClean="0"/>
              <a:t>. Although red and black are quite contrasting those are the only </a:t>
            </a:r>
            <a:r>
              <a:rPr lang="en-GB" sz="1600" dirty="0" err="1" smtClean="0"/>
              <a:t>colors</a:t>
            </a:r>
            <a:r>
              <a:rPr lang="en-GB" sz="1600" dirty="0" smtClean="0"/>
              <a:t> used</a:t>
            </a:r>
          </a:p>
          <a:p>
            <a:endParaRPr lang="en-GB" sz="1600"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574">
            <a:off x="4838598" y="352387"/>
            <a:ext cx="3221853" cy="4559991"/>
          </a:xfrm>
          <a:prstGeom prst="rect">
            <a:avLst/>
          </a:prstGeom>
        </p:spPr>
      </p:pic>
      <p:cxnSp>
        <p:nvCxnSpPr>
          <p:cNvPr id="9" name="Straight Arrow Connector 8"/>
          <p:cNvCxnSpPr/>
          <p:nvPr/>
        </p:nvCxnSpPr>
        <p:spPr>
          <a:xfrm>
            <a:off x="3059832" y="1317400"/>
            <a:ext cx="3240360" cy="102222"/>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V="1">
            <a:off x="3286936" y="1419622"/>
            <a:ext cx="3013256" cy="155595"/>
          </a:xfrm>
          <a:prstGeom prst="straightConnector1">
            <a:avLst/>
          </a:prstGeom>
          <a:ln w="19050">
            <a:solidFill>
              <a:schemeClr val="tx2"/>
            </a:solidFill>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2339752" y="1749447"/>
            <a:ext cx="2453812" cy="380938"/>
          </a:xfrm>
          <a:prstGeom prst="straightConnector1">
            <a:avLst/>
          </a:prstGeom>
          <a:ln w="19050">
            <a:solidFill>
              <a:schemeClr val="accent6"/>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2339752" y="2130386"/>
            <a:ext cx="2376264" cy="1233452"/>
          </a:xfrm>
          <a:prstGeom prst="straightConnector1">
            <a:avLst/>
          </a:prstGeom>
          <a:ln w="19050">
            <a:solidFill>
              <a:schemeClr val="accent6"/>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2719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275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50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500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TVySeS-eu3g/TOvZKbXyi4I/AAAAAAAAADs/_blF9dClO9Y/s1600/nme%2Bcontents%2B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5348">
            <a:off x="214730" y="217201"/>
            <a:ext cx="2031231" cy="2676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liceroundmediastudiesas.files.wordpress.com/2011/09/nme_content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1118">
            <a:off x="2195736" y="174592"/>
            <a:ext cx="2132236" cy="276221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63500" y="-13652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215900" y="158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368300" y="1682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520700" y="3206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4"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673100" y="4730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6"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825500" y="6254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8"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977900" y="7778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20"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1130300" y="9302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22"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1282700" y="10826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24"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1435100" y="12350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26" descr="http://www.google.co.uk/url?sa=i&amp;source=images&amp;cd=&amp;docid=HtQZHTTB8WfDbM&amp;tbnid=LoFztDx8BI5kxM&amp;ved=0CAUQjBw&amp;url=http%3A%2F%2Fheathenmedia.co.uk%2Fheathenmedia1206%2Ffiles%2F2012%2F02%2Fcontents-Q2.jpg&amp;ei=8H06U7SMAZSQ7AbF7oGICA&amp;psig=AFQjCNEX8ETUM69Z8qA1UDy_JMzTWz0_Rw&amp;ust=1396428656095442"/>
          <p:cNvSpPr>
            <a:spLocks noChangeAspect="1" noChangeArrowheads="1"/>
          </p:cNvSpPr>
          <p:nvPr/>
        </p:nvSpPr>
        <p:spPr bwMode="auto">
          <a:xfrm>
            <a:off x="1587500" y="1387475"/>
            <a:ext cx="4610100" cy="651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75"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1815">
            <a:off x="398172" y="2641142"/>
            <a:ext cx="1769056" cy="250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descr="E:\College\Media AS\Magazine Coursework\JPEG's\Contents page music magazine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09622">
            <a:off x="2202556" y="2497015"/>
            <a:ext cx="1810243" cy="25602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48268" y="1888430"/>
            <a:ext cx="4392488" cy="1384995"/>
          </a:xfrm>
          <a:prstGeom prst="rect">
            <a:avLst/>
          </a:prstGeom>
          <a:noFill/>
        </p:spPr>
        <p:txBody>
          <a:bodyPr wrap="square" rtlCol="0">
            <a:spAutoFit/>
          </a:bodyPr>
          <a:lstStyle/>
          <a:p>
            <a:r>
              <a:rPr lang="en-GB" sz="1400" dirty="0" smtClean="0"/>
              <a:t>My contents page doesn’t look as professional as the ones from other major publications as I did not put in as many articles into my magazine as they did. Apart from that I followed the conventions set out by them and I tried to emulate the style of popular magazines to get a professional look</a:t>
            </a:r>
          </a:p>
        </p:txBody>
      </p:sp>
    </p:spTree>
    <p:extLst>
      <p:ext uri="{BB962C8B-B14F-4D97-AF65-F5344CB8AC3E}">
        <p14:creationId xmlns:p14="http://schemas.microsoft.com/office/powerpoint/2010/main" val="2675024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75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1250"/>
                                  </p:stCondLst>
                                  <p:childTnLst>
                                    <p:set>
                                      <p:cBhvr>
                                        <p:cTn id="10" dur="1" fill="hold">
                                          <p:stCondLst>
                                            <p:cond delay="0"/>
                                          </p:stCondLst>
                                        </p:cTn>
                                        <p:tgtEl>
                                          <p:spTgt spid="2075"/>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2076"/>
                                        </p:tgtEl>
                                        <p:attrNameLst>
                                          <p:attrName>style.visibility</p:attrName>
                                        </p:attrNameLst>
                                      </p:cBhvr>
                                      <p:to>
                                        <p:strVal val="visible"/>
                                      </p:to>
                                    </p:set>
                                  </p:childTnLst>
                                </p:cTn>
                              </p:par>
                              <p:par>
                                <p:cTn id="13" presetID="1" presetClass="entr" presetSubtype="0" fill="hold" grpId="0" nodeType="withEffect">
                                  <p:stCondLst>
                                    <p:cond delay="175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Analysis of conventions used by other major publications</a:t>
            </a:r>
            <a:endParaRPr lang="en-GB" dirty="0"/>
          </a:p>
        </p:txBody>
      </p:sp>
      <p:sp>
        <p:nvSpPr>
          <p:cNvPr id="4" name="Text Placeholder 3"/>
          <p:cNvSpPr>
            <a:spLocks noGrp="1"/>
          </p:cNvSpPr>
          <p:nvPr>
            <p:ph type="body" sz="half" idx="2"/>
          </p:nvPr>
        </p:nvSpPr>
        <p:spPr>
          <a:xfrm>
            <a:off x="413848" y="1134490"/>
            <a:ext cx="3008313" cy="559320"/>
          </a:xfrm>
        </p:spPr>
        <p:txBody>
          <a:bodyPr/>
          <a:lstStyle/>
          <a:p>
            <a:pPr marL="285750" indent="-285750">
              <a:buFont typeface="Arial" pitchFamily="34" charset="0"/>
              <a:buChar char="•"/>
            </a:pPr>
            <a:r>
              <a:rPr lang="en-GB" dirty="0" smtClean="0"/>
              <a:t>Label of the fact that this is the contents page</a:t>
            </a:r>
          </a:p>
          <a:p>
            <a:pPr marL="285750" indent="-285750">
              <a:buFont typeface="Arial" pitchFamily="34" charset="0"/>
              <a:buChar char="•"/>
            </a:pPr>
            <a:endParaRPr lang="en-GB" dirty="0" smtClean="0"/>
          </a:p>
          <a:p>
            <a:pPr marL="285750" indent="-285750">
              <a:buFont typeface="Arial" pitchFamily="34" charset="0"/>
              <a:buChar char="•"/>
            </a:pPr>
            <a:endParaRPr lang="en-GB" dirty="0"/>
          </a:p>
        </p:txBody>
      </p:sp>
      <p:pic>
        <p:nvPicPr>
          <p:cNvPr id="5" name="Picture 2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410539">
            <a:off x="6228184" y="1012196"/>
            <a:ext cx="2677465" cy="378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aliceroundmediastudiesas.files.wordpress.com/2011/09/nme_content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1118">
            <a:off x="3867177" y="349262"/>
            <a:ext cx="2352113" cy="30470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3848" y="1660052"/>
            <a:ext cx="2588600" cy="738664"/>
          </a:xfrm>
          <a:prstGeom prst="rect">
            <a:avLst/>
          </a:prstGeom>
        </p:spPr>
        <p:txBody>
          <a:bodyPr wrap="square">
            <a:spAutoFit/>
          </a:bodyPr>
          <a:lstStyle/>
          <a:p>
            <a:pPr marL="285750" indent="-285750">
              <a:buFont typeface="Arial" pitchFamily="34" charset="0"/>
              <a:buChar char="•"/>
            </a:pPr>
            <a:r>
              <a:rPr lang="en-GB" sz="1400" dirty="0" smtClean="0"/>
              <a:t>Pictures with page numbers on them, for simpler navigation</a:t>
            </a:r>
          </a:p>
        </p:txBody>
      </p:sp>
      <p:sp>
        <p:nvSpPr>
          <p:cNvPr id="10" name="Rectangle 9"/>
          <p:cNvSpPr/>
          <p:nvPr/>
        </p:nvSpPr>
        <p:spPr>
          <a:xfrm>
            <a:off x="413848" y="3003798"/>
            <a:ext cx="2578864" cy="523220"/>
          </a:xfrm>
          <a:prstGeom prst="rect">
            <a:avLst/>
          </a:prstGeom>
        </p:spPr>
        <p:txBody>
          <a:bodyPr wrap="square">
            <a:spAutoFit/>
          </a:bodyPr>
          <a:lstStyle/>
          <a:p>
            <a:pPr marL="285750" indent="-285750">
              <a:buFont typeface="Arial" pitchFamily="34" charset="0"/>
              <a:buChar char="•"/>
            </a:pPr>
            <a:r>
              <a:rPr lang="en-GB" sz="1400" dirty="0" smtClean="0"/>
              <a:t>Pictures that relate to the main cover of the magazine</a:t>
            </a:r>
          </a:p>
        </p:txBody>
      </p:sp>
      <p:sp>
        <p:nvSpPr>
          <p:cNvPr id="11" name="Rectangle 10"/>
          <p:cNvSpPr/>
          <p:nvPr/>
        </p:nvSpPr>
        <p:spPr>
          <a:xfrm>
            <a:off x="413848" y="2402102"/>
            <a:ext cx="2473830" cy="523220"/>
          </a:xfrm>
          <a:prstGeom prst="rect">
            <a:avLst/>
          </a:prstGeom>
        </p:spPr>
        <p:txBody>
          <a:bodyPr wrap="square">
            <a:spAutoFit/>
          </a:bodyPr>
          <a:lstStyle/>
          <a:p>
            <a:pPr marL="285750" indent="-285750">
              <a:buFont typeface="Arial" pitchFamily="34" charset="0"/>
              <a:buChar char="•"/>
            </a:pPr>
            <a:r>
              <a:rPr lang="en-GB" sz="1400" dirty="0" smtClean="0"/>
              <a:t>Title of article and what the article is about</a:t>
            </a:r>
          </a:p>
        </p:txBody>
      </p:sp>
      <p:cxnSp>
        <p:nvCxnSpPr>
          <p:cNvPr id="13" name="Straight Arrow Connector 12"/>
          <p:cNvCxnSpPr>
            <a:stCxn id="4" idx="3"/>
          </p:cNvCxnSpPr>
          <p:nvPr/>
        </p:nvCxnSpPr>
        <p:spPr>
          <a:xfrm flipV="1">
            <a:off x="3422161" y="555526"/>
            <a:ext cx="1621072" cy="8586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3422161" y="1414150"/>
            <a:ext cx="345409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21188" y="1995862"/>
            <a:ext cx="1211509" cy="100793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21188" y="1993084"/>
            <a:ext cx="5511252" cy="127232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21188" y="1993084"/>
            <a:ext cx="4287116" cy="230685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87678" y="1993084"/>
            <a:ext cx="1621072" cy="52559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87678" y="2518676"/>
            <a:ext cx="3439667" cy="26909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87678" y="2518676"/>
            <a:ext cx="3439667" cy="178126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87678" y="2629246"/>
            <a:ext cx="4348618" cy="6341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87678" y="1779662"/>
            <a:ext cx="1900346" cy="14857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381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75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75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150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225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225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225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275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275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 followed those conventions</a:t>
            </a:r>
            <a:endParaRPr lang="en-GB" dirty="0"/>
          </a:p>
        </p:txBody>
      </p:sp>
      <p:sp>
        <p:nvSpPr>
          <p:cNvPr id="4" name="Text Placeholder 3"/>
          <p:cNvSpPr>
            <a:spLocks noGrp="1"/>
          </p:cNvSpPr>
          <p:nvPr>
            <p:ph type="body" sz="half" idx="2"/>
          </p:nvPr>
        </p:nvSpPr>
        <p:spPr>
          <a:xfrm>
            <a:off x="457201" y="1076327"/>
            <a:ext cx="3008313" cy="703336"/>
          </a:xfrm>
        </p:spPr>
        <p:txBody>
          <a:bodyPr>
            <a:normAutofit fontScale="92500" lnSpcReduction="20000"/>
          </a:bodyPr>
          <a:lstStyle/>
          <a:p>
            <a:pPr marL="285750" indent="-285750">
              <a:buFont typeface="Arial" pitchFamily="34" charset="0"/>
              <a:buChar char="•"/>
            </a:pPr>
            <a:r>
              <a:rPr lang="en-GB" dirty="0" smtClean="0"/>
              <a:t>Pictures that relate to articles</a:t>
            </a:r>
          </a:p>
          <a:p>
            <a:pPr marL="285750" indent="-285750">
              <a:buFont typeface="Arial" pitchFamily="34" charset="0"/>
              <a:buChar char="•"/>
            </a:pPr>
            <a:r>
              <a:rPr lang="en-GB" dirty="0" smtClean="0"/>
              <a:t>Page numbers</a:t>
            </a:r>
          </a:p>
          <a:p>
            <a:pPr marL="285750" indent="-285750">
              <a:buFont typeface="Arial" pitchFamily="34" charset="0"/>
              <a:buChar char="•"/>
            </a:pPr>
            <a:r>
              <a:rPr lang="en-GB" dirty="0" smtClean="0"/>
              <a:t>Label of the contents page</a:t>
            </a:r>
            <a:endParaRPr lang="en-GB" dirty="0"/>
          </a:p>
          <a:p>
            <a:pPr marL="285750" indent="-285750">
              <a:buFont typeface="Arial" pitchFamily="34" charset="0"/>
              <a:buChar char="•"/>
            </a:pPr>
            <a:endParaRPr lang="en-GB" dirty="0"/>
          </a:p>
        </p:txBody>
      </p:sp>
      <p:pic>
        <p:nvPicPr>
          <p:cNvPr id="5" name="Picture 28" descr="E:\College\Media AS\Magazine Coursework\JPEG's\Contents page music magazine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309622">
            <a:off x="4475765" y="316304"/>
            <a:ext cx="3143302" cy="445120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17223" y="3075806"/>
            <a:ext cx="3008313" cy="8715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GB" dirty="0" smtClean="0"/>
              <a:t>How I didn’t follow the conventions</a:t>
            </a:r>
            <a:endParaRPr lang="en-GB" dirty="0"/>
          </a:p>
        </p:txBody>
      </p:sp>
      <p:sp>
        <p:nvSpPr>
          <p:cNvPr id="7" name="Text Placeholder 3"/>
          <p:cNvSpPr txBox="1">
            <a:spLocks/>
          </p:cNvSpPr>
          <p:nvPr/>
        </p:nvSpPr>
        <p:spPr>
          <a:xfrm>
            <a:off x="404392" y="3947344"/>
            <a:ext cx="3008313" cy="7033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285750" indent="-285750">
              <a:buFont typeface="Arial" pitchFamily="34" charset="0"/>
              <a:buChar char="•"/>
            </a:pPr>
            <a:r>
              <a:rPr lang="en-GB" dirty="0" smtClean="0"/>
              <a:t>No description of articles</a:t>
            </a:r>
          </a:p>
          <a:p>
            <a:pPr marL="285750" indent="-285750">
              <a:buFont typeface="Arial" pitchFamily="34" charset="0"/>
              <a:buChar char="•"/>
            </a:pPr>
            <a:endParaRPr lang="en-GB" dirty="0" smtClean="0"/>
          </a:p>
          <a:p>
            <a:pPr marL="285750" indent="-285750">
              <a:buFont typeface="Arial" pitchFamily="34" charset="0"/>
              <a:buChar char="•"/>
            </a:pPr>
            <a:endParaRPr lang="en-GB" dirty="0"/>
          </a:p>
        </p:txBody>
      </p:sp>
      <p:cxnSp>
        <p:nvCxnSpPr>
          <p:cNvPr id="8" name="Straight Arrow Connector 7"/>
          <p:cNvCxnSpPr/>
          <p:nvPr/>
        </p:nvCxnSpPr>
        <p:spPr>
          <a:xfrm>
            <a:off x="2887678" y="1189720"/>
            <a:ext cx="1756330" cy="1578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87678" y="1189721"/>
            <a:ext cx="1972354" cy="15980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8548" y="1405744"/>
            <a:ext cx="4103612" cy="37391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85723" y="771550"/>
            <a:ext cx="1598245" cy="82115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083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300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adleyclarkeas.files.wordpress.com/2013/02/nme-double-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6591">
            <a:off x="50699" y="130461"/>
            <a:ext cx="3377456" cy="2214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mysmedia.files.wordpress.com/2012/03/nme-d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5002">
            <a:off x="107505" y="2355246"/>
            <a:ext cx="3033028" cy="21397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College\Media AS\Magazine Coursework\JPEG's\Double Page Spre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91402">
            <a:off x="3225630" y="2571750"/>
            <a:ext cx="3023594" cy="21379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1920" y="267494"/>
            <a:ext cx="5112568" cy="523220"/>
          </a:xfrm>
          <a:prstGeom prst="rect">
            <a:avLst/>
          </a:prstGeom>
          <a:noFill/>
        </p:spPr>
        <p:txBody>
          <a:bodyPr wrap="square" rtlCol="0">
            <a:spAutoFit/>
          </a:bodyPr>
          <a:lstStyle/>
          <a:p>
            <a:r>
              <a:rPr lang="en-GB" sz="1400" dirty="0" smtClean="0"/>
              <a:t>I tried to make my double page spread to look like it would belong with these </a:t>
            </a:r>
            <a:r>
              <a:rPr lang="en-GB" sz="1400" smtClean="0"/>
              <a:t>professional publications. </a:t>
            </a:r>
            <a:endParaRPr lang="en-GB" sz="1400" dirty="0"/>
          </a:p>
        </p:txBody>
      </p:sp>
    </p:spTree>
    <p:extLst>
      <p:ext uri="{BB962C8B-B14F-4D97-AF65-F5344CB8AC3E}">
        <p14:creationId xmlns:p14="http://schemas.microsoft.com/office/powerpoint/2010/main" val="2581490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Double page spread conventions</a:t>
            </a:r>
            <a:endParaRPr lang="en-GB"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GB" dirty="0" smtClean="0"/>
              <a:t>Big picture to attract attention</a:t>
            </a:r>
          </a:p>
          <a:p>
            <a:pPr marL="285750" indent="-285750">
              <a:buFont typeface="Arial" panose="020B0604020202020204" pitchFamily="34" charset="0"/>
              <a:buChar char="•"/>
            </a:pPr>
            <a:r>
              <a:rPr lang="en-GB" dirty="0" smtClean="0"/>
              <a:t>Quote or title of article</a:t>
            </a:r>
          </a:p>
          <a:p>
            <a:pPr marL="285750" indent="-285750">
              <a:buFont typeface="Arial" panose="020B0604020202020204" pitchFamily="34" charset="0"/>
              <a:buChar char="•"/>
            </a:pPr>
            <a:r>
              <a:rPr lang="en-GB" dirty="0" smtClean="0"/>
              <a:t>Text (obviously)</a:t>
            </a:r>
          </a:p>
          <a:p>
            <a:pPr marL="285750" indent="-285750">
              <a:buFont typeface="Arial" panose="020B0604020202020204" pitchFamily="34" charset="0"/>
              <a:buChar char="•"/>
            </a:pPr>
            <a:r>
              <a:rPr lang="en-GB" dirty="0" smtClean="0"/>
              <a:t>Small description of article</a:t>
            </a:r>
            <a:endParaRPr lang="en-GB" dirty="0"/>
          </a:p>
        </p:txBody>
      </p:sp>
      <p:pic>
        <p:nvPicPr>
          <p:cNvPr id="5" name="Picture 2" descr="http://bradleyclarkeas.files.wordpress.com/2013/02/nme-double-p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436591">
            <a:off x="3853824" y="893255"/>
            <a:ext cx="5203842" cy="341162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059832" y="1275606"/>
            <a:ext cx="3600400" cy="10081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627784" y="1474886"/>
            <a:ext cx="1147925" cy="30477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55776" y="1779662"/>
            <a:ext cx="3168352" cy="158417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80510" y="2031690"/>
            <a:ext cx="1734766" cy="14794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41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20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350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500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650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467</Words>
  <Application>Microsoft Macintosh PowerPoint</Application>
  <PresentationFormat>On-screen Show (16:9)</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Question 1</vt:lpstr>
      <vt:lpstr>PowerPoint Presentation</vt:lpstr>
      <vt:lpstr>Slightly more in depth “analysis” of some conventions used in popular music magazines</vt:lpstr>
      <vt:lpstr>How my magazine follows those conventions</vt:lpstr>
      <vt:lpstr>PowerPoint Presentation</vt:lpstr>
      <vt:lpstr>Analysis of conventions used by other major publications</vt:lpstr>
      <vt:lpstr>How I followed those conventions</vt:lpstr>
      <vt:lpstr>PowerPoint Presentation</vt:lpstr>
      <vt:lpstr>Double page spread conventions</vt:lpstr>
      <vt:lpstr>How I followed those conventions</vt:lpstr>
      <vt:lpstr>What my audience thinks: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1</dc:title>
  <dc:creator>Ernestas Montvidas</dc:creator>
  <cp:lastModifiedBy>Admin</cp:lastModifiedBy>
  <cp:revision>17</cp:revision>
  <dcterms:created xsi:type="dcterms:W3CDTF">2014-04-01T07:55:17Z</dcterms:created>
  <dcterms:modified xsi:type="dcterms:W3CDTF">2014-05-15T09:11:36Z</dcterms:modified>
</cp:coreProperties>
</file>